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8" r:id="rId2"/>
    <p:sldId id="256" r:id="rId3"/>
    <p:sldId id="270" r:id="rId4"/>
    <p:sldId id="257" r:id="rId5"/>
    <p:sldId id="264" r:id="rId6"/>
    <p:sldId id="265" r:id="rId7"/>
    <p:sldId id="286" r:id="rId8"/>
    <p:sldId id="266" r:id="rId9"/>
    <p:sldId id="267" r:id="rId10"/>
    <p:sldId id="268" r:id="rId11"/>
    <p:sldId id="269" r:id="rId12"/>
    <p:sldId id="272" r:id="rId13"/>
    <p:sldId id="274" r:id="rId14"/>
    <p:sldId id="285" r:id="rId15"/>
    <p:sldId id="287" r:id="rId16"/>
    <p:sldId id="288" r:id="rId17"/>
    <p:sldId id="289" r:id="rId18"/>
    <p:sldId id="290" r:id="rId19"/>
    <p:sldId id="292" r:id="rId20"/>
    <p:sldId id="293" r:id="rId21"/>
    <p:sldId id="294" r:id="rId22"/>
    <p:sldId id="295" r:id="rId23"/>
    <p:sldId id="296" r:id="rId24"/>
    <p:sldId id="297" r:id="rId25"/>
    <p:sldId id="271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53" autoAdjust="0"/>
    <p:restoredTop sz="94660"/>
  </p:normalViewPr>
  <p:slideViewPr>
    <p:cSldViewPr snapToGrid="0">
      <p:cViewPr varScale="1">
        <p:scale>
          <a:sx n="62" d="100"/>
          <a:sy n="62" d="100"/>
        </p:scale>
        <p:origin x="-1512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9C218E-61BF-4BFC-89BA-D50396CC5096}" type="doc">
      <dgm:prSet loTypeId="urn:microsoft.com/office/officeart/2008/layout/AlternatingHexagons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D0F721C-80DD-41B5-B052-1DEC3B419893}">
      <dgm:prSet phldrT="[Текст]"/>
      <dgm:spPr>
        <a:ln>
          <a:noFill/>
        </a:ln>
      </dgm:spPr>
      <dgm:t>
        <a:bodyPr lIns="36000" rIns="36000"/>
        <a:lstStyle/>
        <a:p>
          <a:r>
            <a:rPr lang="ru-RU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Ситуация успеха</a:t>
          </a:r>
          <a:endParaRPr lang="ru-RU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307908DB-5271-4AF9-83CE-CB3A3B781B3E}" type="parTrans" cxnId="{5248D56E-C5C5-4971-A94B-C5B8B9CF510F}">
      <dgm:prSet/>
      <dgm:spPr/>
      <dgm:t>
        <a:bodyPr/>
        <a:lstStyle/>
        <a:p>
          <a:endParaRPr lang="ru-RU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DFFF461C-DA26-434C-A3AB-CDC0E522A4AA}" type="sibTrans" cxnId="{5248D56E-C5C5-4971-A94B-C5B8B9CF510F}">
      <dgm:prSet/>
      <dgm:spPr/>
      <dgm:t>
        <a:bodyPr/>
        <a:lstStyle/>
        <a:p>
          <a:r>
            <a:rPr lang="ru-RU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Искренний интерес</a:t>
          </a:r>
          <a:endParaRPr lang="ru-RU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9CCD9705-7642-457B-976F-C4CE0C2047DC}">
      <dgm:prSet phldrT="[Текст]"/>
      <dgm:spPr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15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Связь предмета с жизнью</a:t>
          </a:r>
          <a:endParaRPr lang="ru-RU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AC98EFF5-6889-4190-AD8B-789978D09D9D}" type="parTrans" cxnId="{BE216AC5-1185-4B80-B91F-ACDC4A4C23B5}">
      <dgm:prSet/>
      <dgm:spPr/>
      <dgm:t>
        <a:bodyPr/>
        <a:lstStyle/>
        <a:p>
          <a:endParaRPr lang="ru-RU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00126715-BF61-4644-BFB0-99B5516AED5F}" type="sibTrans" cxnId="{BE216AC5-1185-4B80-B91F-ACDC4A4C23B5}">
      <dgm:prSet/>
      <dgm:spPr/>
      <dgm:t>
        <a:bodyPr/>
        <a:lstStyle/>
        <a:p>
          <a:r>
            <a:rPr lang="ru-RU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Диалог</a:t>
          </a:r>
          <a:endParaRPr lang="ru-RU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3CF99628-DCE2-453C-9A6F-A74FBB023245}">
      <dgm:prSet phldrT="[Текст]" custT="1"/>
      <dgm:spPr/>
      <dgm:t>
        <a:bodyPr/>
        <a:lstStyle/>
        <a:p>
          <a:pPr algn="ctr" defTabSz="893763"/>
          <a:r>
            <a:rPr lang="ru-RU" sz="14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Необычный</a:t>
          </a:r>
        </a:p>
        <a:p>
          <a:pPr marL="0" indent="0" algn="ctr" defTabSz="893763"/>
          <a:r>
            <a:rPr lang="ru-RU" sz="14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 контент</a:t>
          </a:r>
          <a:endParaRPr lang="ru-RU" sz="1400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A8F4A813-714E-4911-B975-279891862EA1}" type="parTrans" cxnId="{57CF9A79-70B5-42EF-9011-C791EBEACD78}">
      <dgm:prSet/>
      <dgm:spPr/>
      <dgm:t>
        <a:bodyPr/>
        <a:lstStyle/>
        <a:p>
          <a:endParaRPr lang="ru-RU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4F0F34EF-BBBF-4A8C-A797-57002DEB6230}" type="sibTrans" cxnId="{57CF9A79-70B5-42EF-9011-C791EBEACD78}">
      <dgm:prSet/>
      <dgm:spPr/>
      <dgm:t>
        <a:bodyPr/>
        <a:lstStyle/>
        <a:p>
          <a:r>
            <a:rPr lang="ru-RU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Истории</a:t>
          </a:r>
          <a:endParaRPr lang="ru-RU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87147D93-B0EE-4E23-B32D-D48E08504A6A}" type="pres">
      <dgm:prSet presAssocID="{099C218E-61BF-4BFC-89BA-D50396CC5096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7A90900-C57D-4FB7-B2CF-91817C6F2309}" type="pres">
      <dgm:prSet presAssocID="{AD0F721C-80DD-41B5-B052-1DEC3B419893}" presName="composite" presStyleCnt="0"/>
      <dgm:spPr/>
      <dgm:t>
        <a:bodyPr/>
        <a:lstStyle/>
        <a:p>
          <a:endParaRPr lang="ru-RU"/>
        </a:p>
      </dgm:t>
    </dgm:pt>
    <dgm:pt modelId="{36901D84-533C-41AF-8F67-441679894EF6}" type="pres">
      <dgm:prSet presAssocID="{AD0F721C-80DD-41B5-B052-1DEC3B419893}" presName="Parent1" presStyleLbl="node1" presStyleIdx="0" presStyleCnt="6" custLinFactNeighborX="-5002" custLinFactNeighborY="8341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7F2C7-DFF8-4416-B0B7-6093703384EB}" type="pres">
      <dgm:prSet presAssocID="{AD0F721C-80DD-41B5-B052-1DEC3B419893}" presName="Childtext1" presStyleLbl="revTx" presStyleIdx="0" presStyleCnt="3" custLinFactX="-100000" custLinFactNeighborX="-100090" custLinFactNeighborY="103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AA43D1-1948-4991-BE9E-E30B959D747A}" type="pres">
      <dgm:prSet presAssocID="{AD0F721C-80DD-41B5-B052-1DEC3B419893}" presName="BalanceSpacing" presStyleCnt="0"/>
      <dgm:spPr/>
      <dgm:t>
        <a:bodyPr/>
        <a:lstStyle/>
        <a:p>
          <a:endParaRPr lang="ru-RU"/>
        </a:p>
      </dgm:t>
    </dgm:pt>
    <dgm:pt modelId="{A645CC19-B328-4DAC-B5ED-5065BD62EB73}" type="pres">
      <dgm:prSet presAssocID="{AD0F721C-80DD-41B5-B052-1DEC3B419893}" presName="BalanceSpacing1" presStyleCnt="0"/>
      <dgm:spPr/>
      <dgm:t>
        <a:bodyPr/>
        <a:lstStyle/>
        <a:p>
          <a:endParaRPr lang="ru-RU"/>
        </a:p>
      </dgm:t>
    </dgm:pt>
    <dgm:pt modelId="{61004D24-694C-4BC5-9CC0-0DDE4C07B11D}" type="pres">
      <dgm:prSet presAssocID="{DFFF461C-DA26-434C-A3AB-CDC0E522A4AA}" presName="Accent1Text" presStyleLbl="node1" presStyleIdx="1" presStyleCnt="6" custLinFactNeighborX="50267" custLinFactNeighborY="-4145"/>
      <dgm:spPr/>
      <dgm:t>
        <a:bodyPr/>
        <a:lstStyle/>
        <a:p>
          <a:endParaRPr lang="ru-RU"/>
        </a:p>
      </dgm:t>
    </dgm:pt>
    <dgm:pt modelId="{118D6EF5-8DFE-4E54-94FC-2E64F2AE2515}" type="pres">
      <dgm:prSet presAssocID="{DFFF461C-DA26-434C-A3AB-CDC0E522A4AA}" presName="spaceBetweenRectangles" presStyleCnt="0"/>
      <dgm:spPr/>
      <dgm:t>
        <a:bodyPr/>
        <a:lstStyle/>
        <a:p>
          <a:endParaRPr lang="ru-RU"/>
        </a:p>
      </dgm:t>
    </dgm:pt>
    <dgm:pt modelId="{B6A52F24-2C71-4EC3-937F-69F0409903EE}" type="pres">
      <dgm:prSet presAssocID="{9CCD9705-7642-457B-976F-C4CE0C2047DC}" presName="composite" presStyleCnt="0"/>
      <dgm:spPr/>
      <dgm:t>
        <a:bodyPr/>
        <a:lstStyle/>
        <a:p>
          <a:endParaRPr lang="ru-RU"/>
        </a:p>
      </dgm:t>
    </dgm:pt>
    <dgm:pt modelId="{B62B6C48-4EF8-48DF-92DB-81D936C75159}" type="pres">
      <dgm:prSet presAssocID="{9CCD9705-7642-457B-976F-C4CE0C2047DC}" presName="Parent1" presStyleLbl="node1" presStyleIdx="2" presStyleCnt="6" custLinFactNeighborX="-58204" custLinFactNeighborY="-203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616198-4647-4CDA-9F64-8D301E2205E0}" type="pres">
      <dgm:prSet presAssocID="{9CCD9705-7642-457B-976F-C4CE0C2047DC}" presName="Childtext1" presStyleLbl="revTx" presStyleIdx="1" presStyleCnt="3" custLinFactX="75064" custLinFactNeighborX="100000" custLinFactNeighborY="23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C3EBAB-72DC-4A10-83F0-F54B9B3E580E}" type="pres">
      <dgm:prSet presAssocID="{9CCD9705-7642-457B-976F-C4CE0C2047DC}" presName="BalanceSpacing" presStyleCnt="0"/>
      <dgm:spPr/>
      <dgm:t>
        <a:bodyPr/>
        <a:lstStyle/>
        <a:p>
          <a:endParaRPr lang="ru-RU"/>
        </a:p>
      </dgm:t>
    </dgm:pt>
    <dgm:pt modelId="{1C64371D-F2C0-4229-8017-09DDC5123420}" type="pres">
      <dgm:prSet presAssocID="{9CCD9705-7642-457B-976F-C4CE0C2047DC}" presName="BalanceSpacing1" presStyleCnt="0"/>
      <dgm:spPr/>
      <dgm:t>
        <a:bodyPr/>
        <a:lstStyle/>
        <a:p>
          <a:endParaRPr lang="ru-RU"/>
        </a:p>
      </dgm:t>
    </dgm:pt>
    <dgm:pt modelId="{B51303E3-2CF5-406D-9D1F-20986F15AAD8}" type="pres">
      <dgm:prSet presAssocID="{00126715-BF61-4644-BFB0-99B5516AED5F}" presName="Accent1Text" presStyleLbl="node1" presStyleIdx="3" presStyleCnt="6" custLinFactX="-100000" custLinFactNeighborX="-126201" custLinFactNeighborY="83124"/>
      <dgm:spPr/>
      <dgm:t>
        <a:bodyPr/>
        <a:lstStyle/>
        <a:p>
          <a:endParaRPr lang="ru-RU"/>
        </a:p>
      </dgm:t>
    </dgm:pt>
    <dgm:pt modelId="{0A1F39B8-CCE0-4EC8-9E58-827D03B9AD34}" type="pres">
      <dgm:prSet presAssocID="{00126715-BF61-4644-BFB0-99B5516AED5F}" presName="spaceBetweenRectangles" presStyleCnt="0"/>
      <dgm:spPr/>
      <dgm:t>
        <a:bodyPr/>
        <a:lstStyle/>
        <a:p>
          <a:endParaRPr lang="ru-RU"/>
        </a:p>
      </dgm:t>
    </dgm:pt>
    <dgm:pt modelId="{E601AD7C-200D-458F-A9B5-436B286FC0CB}" type="pres">
      <dgm:prSet presAssocID="{3CF99628-DCE2-453C-9A6F-A74FBB023245}" presName="composite" presStyleCnt="0"/>
      <dgm:spPr/>
      <dgm:t>
        <a:bodyPr/>
        <a:lstStyle/>
        <a:p>
          <a:endParaRPr lang="ru-RU"/>
        </a:p>
      </dgm:t>
    </dgm:pt>
    <dgm:pt modelId="{2F483260-2EFB-43F5-A8FC-6886F45A8F81}" type="pres">
      <dgm:prSet presAssocID="{3CF99628-DCE2-453C-9A6F-A74FBB023245}" presName="Parent1" presStyleLbl="node1" presStyleIdx="4" presStyleCnt="6" custScaleX="103098" custLinFactNeighborX="44998" custLinFactNeighborY="-175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DC509-9D54-48D9-9DD0-948455D47008}" type="pres">
      <dgm:prSet presAssocID="{3CF99628-DCE2-453C-9A6F-A74FBB023245}" presName="Childtext1" presStyleLbl="revTx" presStyleIdx="2" presStyleCnt="3" custScaleX="94031" custLinFactX="-100000" custLinFactNeighborX="-133066" custLinFactNeighborY="-83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61DC1D-D19C-41FD-BD77-B66D4928E9EF}" type="pres">
      <dgm:prSet presAssocID="{3CF99628-DCE2-453C-9A6F-A74FBB023245}" presName="BalanceSpacing" presStyleCnt="0"/>
      <dgm:spPr/>
      <dgm:t>
        <a:bodyPr/>
        <a:lstStyle/>
        <a:p>
          <a:endParaRPr lang="ru-RU"/>
        </a:p>
      </dgm:t>
    </dgm:pt>
    <dgm:pt modelId="{813B9E19-43EC-48F0-8A32-AAD9908D6EE3}" type="pres">
      <dgm:prSet presAssocID="{3CF99628-DCE2-453C-9A6F-A74FBB023245}" presName="BalanceSpacing1" presStyleCnt="0"/>
      <dgm:spPr/>
      <dgm:t>
        <a:bodyPr/>
        <a:lstStyle/>
        <a:p>
          <a:endParaRPr lang="ru-RU"/>
        </a:p>
      </dgm:t>
    </dgm:pt>
    <dgm:pt modelId="{24C1F23F-A04F-4F98-B4D5-6A1C94BBD330}" type="pres">
      <dgm:prSet presAssocID="{4F0F34EF-BBBF-4A8C-A797-57002DEB6230}" presName="Accent1Text" presStyleLbl="node1" presStyleIdx="5" presStyleCnt="6" custLinFactNeighborX="47940" custLinFactNeighborY="-1756"/>
      <dgm:spPr/>
      <dgm:t>
        <a:bodyPr/>
        <a:lstStyle/>
        <a:p>
          <a:endParaRPr lang="ru-RU"/>
        </a:p>
      </dgm:t>
    </dgm:pt>
  </dgm:ptLst>
  <dgm:cxnLst>
    <dgm:cxn modelId="{79F1EDFF-A077-4288-AE99-A310CEFE21D3}" type="presOf" srcId="{4F0F34EF-BBBF-4A8C-A797-57002DEB6230}" destId="{24C1F23F-A04F-4F98-B4D5-6A1C94BBD330}" srcOrd="0" destOrd="0" presId="urn:microsoft.com/office/officeart/2008/layout/AlternatingHexagons"/>
    <dgm:cxn modelId="{5248D56E-C5C5-4971-A94B-C5B8B9CF510F}" srcId="{099C218E-61BF-4BFC-89BA-D50396CC5096}" destId="{AD0F721C-80DD-41B5-B052-1DEC3B419893}" srcOrd="0" destOrd="0" parTransId="{307908DB-5271-4AF9-83CE-CB3A3B781B3E}" sibTransId="{DFFF461C-DA26-434C-A3AB-CDC0E522A4AA}"/>
    <dgm:cxn modelId="{BE216AC5-1185-4B80-B91F-ACDC4A4C23B5}" srcId="{099C218E-61BF-4BFC-89BA-D50396CC5096}" destId="{9CCD9705-7642-457B-976F-C4CE0C2047DC}" srcOrd="1" destOrd="0" parTransId="{AC98EFF5-6889-4190-AD8B-789978D09D9D}" sibTransId="{00126715-BF61-4644-BFB0-99B5516AED5F}"/>
    <dgm:cxn modelId="{57CF9A79-70B5-42EF-9011-C791EBEACD78}" srcId="{099C218E-61BF-4BFC-89BA-D50396CC5096}" destId="{3CF99628-DCE2-453C-9A6F-A74FBB023245}" srcOrd="2" destOrd="0" parTransId="{A8F4A813-714E-4911-B975-279891862EA1}" sibTransId="{4F0F34EF-BBBF-4A8C-A797-57002DEB6230}"/>
    <dgm:cxn modelId="{DB01F85A-3B60-417A-B655-BE1011FBBE26}" type="presOf" srcId="{9CCD9705-7642-457B-976F-C4CE0C2047DC}" destId="{B62B6C48-4EF8-48DF-92DB-81D936C75159}" srcOrd="0" destOrd="0" presId="urn:microsoft.com/office/officeart/2008/layout/AlternatingHexagons"/>
    <dgm:cxn modelId="{2C1027F3-1FE5-475B-A89C-00BC95AF477D}" type="presOf" srcId="{AD0F721C-80DD-41B5-B052-1DEC3B419893}" destId="{36901D84-533C-41AF-8F67-441679894EF6}" srcOrd="0" destOrd="0" presId="urn:microsoft.com/office/officeart/2008/layout/AlternatingHexagons"/>
    <dgm:cxn modelId="{D73EBD90-3498-4902-85A4-BF7DEFE1CE7A}" type="presOf" srcId="{3CF99628-DCE2-453C-9A6F-A74FBB023245}" destId="{2F483260-2EFB-43F5-A8FC-6886F45A8F81}" srcOrd="0" destOrd="0" presId="urn:microsoft.com/office/officeart/2008/layout/AlternatingHexagons"/>
    <dgm:cxn modelId="{A8CE060C-A789-4636-82F3-143DFACAEE87}" type="presOf" srcId="{00126715-BF61-4644-BFB0-99B5516AED5F}" destId="{B51303E3-2CF5-406D-9D1F-20986F15AAD8}" srcOrd="0" destOrd="0" presId="urn:microsoft.com/office/officeart/2008/layout/AlternatingHexagons"/>
    <dgm:cxn modelId="{7CBA7201-D7DB-407C-BCBD-986C4B0EA09F}" type="presOf" srcId="{099C218E-61BF-4BFC-89BA-D50396CC5096}" destId="{87147D93-B0EE-4E23-B32D-D48E08504A6A}" srcOrd="0" destOrd="0" presId="urn:microsoft.com/office/officeart/2008/layout/AlternatingHexagons"/>
    <dgm:cxn modelId="{3E991283-B5E2-42B8-B8FB-29CF9BE342C5}" type="presOf" srcId="{DFFF461C-DA26-434C-A3AB-CDC0E522A4AA}" destId="{61004D24-694C-4BC5-9CC0-0DDE4C07B11D}" srcOrd="0" destOrd="0" presId="urn:microsoft.com/office/officeart/2008/layout/AlternatingHexagons"/>
    <dgm:cxn modelId="{CCE8BF71-E85D-479E-97C5-4397F41B646A}" type="presParOf" srcId="{87147D93-B0EE-4E23-B32D-D48E08504A6A}" destId="{27A90900-C57D-4FB7-B2CF-91817C6F2309}" srcOrd="0" destOrd="0" presId="urn:microsoft.com/office/officeart/2008/layout/AlternatingHexagons"/>
    <dgm:cxn modelId="{1103F6E9-FCAC-4FBD-A10E-44BDC6D318B7}" type="presParOf" srcId="{27A90900-C57D-4FB7-B2CF-91817C6F2309}" destId="{36901D84-533C-41AF-8F67-441679894EF6}" srcOrd="0" destOrd="0" presId="urn:microsoft.com/office/officeart/2008/layout/AlternatingHexagons"/>
    <dgm:cxn modelId="{E0E42CF8-32FB-48EB-B0FD-F1BCE944F19E}" type="presParOf" srcId="{27A90900-C57D-4FB7-B2CF-91817C6F2309}" destId="{C317F2C7-DFF8-4416-B0B7-6093703384EB}" srcOrd="1" destOrd="0" presId="urn:microsoft.com/office/officeart/2008/layout/AlternatingHexagons"/>
    <dgm:cxn modelId="{14F90E33-FF74-4BFD-8D63-3FF472AD879D}" type="presParOf" srcId="{27A90900-C57D-4FB7-B2CF-91817C6F2309}" destId="{0EAA43D1-1948-4991-BE9E-E30B959D747A}" srcOrd="2" destOrd="0" presId="urn:microsoft.com/office/officeart/2008/layout/AlternatingHexagons"/>
    <dgm:cxn modelId="{3A56CE43-9984-4449-989A-633D024E6CAD}" type="presParOf" srcId="{27A90900-C57D-4FB7-B2CF-91817C6F2309}" destId="{A645CC19-B328-4DAC-B5ED-5065BD62EB73}" srcOrd="3" destOrd="0" presId="urn:microsoft.com/office/officeart/2008/layout/AlternatingHexagons"/>
    <dgm:cxn modelId="{575EF1A1-B99F-41AF-8D24-F550D93638F5}" type="presParOf" srcId="{27A90900-C57D-4FB7-B2CF-91817C6F2309}" destId="{61004D24-694C-4BC5-9CC0-0DDE4C07B11D}" srcOrd="4" destOrd="0" presId="urn:microsoft.com/office/officeart/2008/layout/AlternatingHexagons"/>
    <dgm:cxn modelId="{C0A0941F-884F-4506-AF2E-ADCD6060F4B1}" type="presParOf" srcId="{87147D93-B0EE-4E23-B32D-D48E08504A6A}" destId="{118D6EF5-8DFE-4E54-94FC-2E64F2AE2515}" srcOrd="1" destOrd="0" presId="urn:microsoft.com/office/officeart/2008/layout/AlternatingHexagons"/>
    <dgm:cxn modelId="{2B593E0C-464A-4D91-AA77-00650AB52B14}" type="presParOf" srcId="{87147D93-B0EE-4E23-B32D-D48E08504A6A}" destId="{B6A52F24-2C71-4EC3-937F-69F0409903EE}" srcOrd="2" destOrd="0" presId="urn:microsoft.com/office/officeart/2008/layout/AlternatingHexagons"/>
    <dgm:cxn modelId="{6D1C1137-C834-480D-8AD8-9F5E46193001}" type="presParOf" srcId="{B6A52F24-2C71-4EC3-937F-69F0409903EE}" destId="{B62B6C48-4EF8-48DF-92DB-81D936C75159}" srcOrd="0" destOrd="0" presId="urn:microsoft.com/office/officeart/2008/layout/AlternatingHexagons"/>
    <dgm:cxn modelId="{46462B98-1970-4C99-A19D-4D893B123E44}" type="presParOf" srcId="{B6A52F24-2C71-4EC3-937F-69F0409903EE}" destId="{45616198-4647-4CDA-9F64-8D301E2205E0}" srcOrd="1" destOrd="0" presId="urn:microsoft.com/office/officeart/2008/layout/AlternatingHexagons"/>
    <dgm:cxn modelId="{026B8071-C1A7-4513-A99B-F9A186DAE715}" type="presParOf" srcId="{B6A52F24-2C71-4EC3-937F-69F0409903EE}" destId="{00C3EBAB-72DC-4A10-83F0-F54B9B3E580E}" srcOrd="2" destOrd="0" presId="urn:microsoft.com/office/officeart/2008/layout/AlternatingHexagons"/>
    <dgm:cxn modelId="{B050D14D-1453-46D2-A746-ECC77A45C6D3}" type="presParOf" srcId="{B6A52F24-2C71-4EC3-937F-69F0409903EE}" destId="{1C64371D-F2C0-4229-8017-09DDC5123420}" srcOrd="3" destOrd="0" presId="urn:microsoft.com/office/officeart/2008/layout/AlternatingHexagons"/>
    <dgm:cxn modelId="{AE5917B3-66F0-4167-845C-90EECA8BAE71}" type="presParOf" srcId="{B6A52F24-2C71-4EC3-937F-69F0409903EE}" destId="{B51303E3-2CF5-406D-9D1F-20986F15AAD8}" srcOrd="4" destOrd="0" presId="urn:microsoft.com/office/officeart/2008/layout/AlternatingHexagons"/>
    <dgm:cxn modelId="{D7B4A3F3-F379-4365-9A0C-C86DA97B31F7}" type="presParOf" srcId="{87147D93-B0EE-4E23-B32D-D48E08504A6A}" destId="{0A1F39B8-CCE0-4EC8-9E58-827D03B9AD34}" srcOrd="3" destOrd="0" presId="urn:microsoft.com/office/officeart/2008/layout/AlternatingHexagons"/>
    <dgm:cxn modelId="{A9C352BC-DE73-4AB6-B977-6349FCB162F4}" type="presParOf" srcId="{87147D93-B0EE-4E23-B32D-D48E08504A6A}" destId="{E601AD7C-200D-458F-A9B5-436B286FC0CB}" srcOrd="4" destOrd="0" presId="urn:microsoft.com/office/officeart/2008/layout/AlternatingHexagons"/>
    <dgm:cxn modelId="{C52E4E4B-1B5A-4D03-8253-6C523A419054}" type="presParOf" srcId="{E601AD7C-200D-458F-A9B5-436B286FC0CB}" destId="{2F483260-2EFB-43F5-A8FC-6886F45A8F81}" srcOrd="0" destOrd="0" presId="urn:microsoft.com/office/officeart/2008/layout/AlternatingHexagons"/>
    <dgm:cxn modelId="{1ED2A2B9-A0FE-4FD7-B44B-D2174FB2F427}" type="presParOf" srcId="{E601AD7C-200D-458F-A9B5-436B286FC0CB}" destId="{EB8DC509-9D54-48D9-9DD0-948455D47008}" srcOrd="1" destOrd="0" presId="urn:microsoft.com/office/officeart/2008/layout/AlternatingHexagons"/>
    <dgm:cxn modelId="{43D298CF-E83B-4203-871E-7D27F0771D18}" type="presParOf" srcId="{E601AD7C-200D-458F-A9B5-436B286FC0CB}" destId="{0861DC1D-D19C-41FD-BD77-B66D4928E9EF}" srcOrd="2" destOrd="0" presId="urn:microsoft.com/office/officeart/2008/layout/AlternatingHexagons"/>
    <dgm:cxn modelId="{A9137024-A697-4B67-9FDC-2821B41A48CB}" type="presParOf" srcId="{E601AD7C-200D-458F-A9B5-436B286FC0CB}" destId="{813B9E19-43EC-48F0-8A32-AAD9908D6EE3}" srcOrd="3" destOrd="0" presId="urn:microsoft.com/office/officeart/2008/layout/AlternatingHexagons"/>
    <dgm:cxn modelId="{CB99460D-AB8C-44D2-B8E9-42120C53CC47}" type="presParOf" srcId="{E601AD7C-200D-458F-A9B5-436B286FC0CB}" destId="{24C1F23F-A04F-4F98-B4D5-6A1C94BBD330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901D84-533C-41AF-8F67-441679894EF6}">
      <dsp:nvSpPr>
        <dsp:cNvPr id="0" name=""/>
        <dsp:cNvSpPr/>
      </dsp:nvSpPr>
      <dsp:spPr>
        <a:xfrm rot="5400000">
          <a:off x="3647031" y="1572218"/>
          <a:ext cx="1746249" cy="151923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000" tIns="64770" rIns="3600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Ситуация успеха</a:t>
          </a:r>
          <a:endParaRPr lang="ru-RU" sz="1700" kern="1200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 rot="5400000">
        <a:off x="3647031" y="1572218"/>
        <a:ext cx="1746249" cy="1519236"/>
      </dsp:txXfrm>
    </dsp:sp>
    <dsp:sp modelId="{C317F2C7-DFF8-4416-B0B7-6093703384EB}">
      <dsp:nvSpPr>
        <dsp:cNvPr id="0" name=""/>
        <dsp:cNvSpPr/>
      </dsp:nvSpPr>
      <dsp:spPr>
        <a:xfrm>
          <a:off x="1502485" y="460217"/>
          <a:ext cx="1948813" cy="1047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004D24-694C-4BC5-9CC0-0DDE4C07B11D}">
      <dsp:nvSpPr>
        <dsp:cNvPr id="0" name=""/>
        <dsp:cNvSpPr/>
      </dsp:nvSpPr>
      <dsp:spPr>
        <a:xfrm rot="5400000">
          <a:off x="2845922" y="113506"/>
          <a:ext cx="1746249" cy="151923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Искренний интерес</a:t>
          </a:r>
          <a:endParaRPr lang="ru-RU" sz="1700" kern="1200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 rot="5400000">
        <a:off x="2845922" y="113506"/>
        <a:ext cx="1746249" cy="1519236"/>
      </dsp:txXfrm>
    </dsp:sp>
    <dsp:sp modelId="{B62B6C48-4EF8-48DF-92DB-81D936C75159}">
      <dsp:nvSpPr>
        <dsp:cNvPr id="0" name=""/>
        <dsp:cNvSpPr/>
      </dsp:nvSpPr>
      <dsp:spPr>
        <a:xfrm rot="5400000">
          <a:off x="2015235" y="1562159"/>
          <a:ext cx="1746249" cy="151923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15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Связь предмета с жизнью</a:t>
          </a:r>
          <a:endParaRPr lang="ru-RU" sz="1700" kern="1200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 rot="5400000">
        <a:off x="2015235" y="1562159"/>
        <a:ext cx="1746249" cy="1519236"/>
      </dsp:txXfrm>
    </dsp:sp>
    <dsp:sp modelId="{45616198-4647-4CDA-9F64-8D301E2205E0}">
      <dsp:nvSpPr>
        <dsp:cNvPr id="0" name=""/>
        <dsp:cNvSpPr/>
      </dsp:nvSpPr>
      <dsp:spPr>
        <a:xfrm>
          <a:off x="4365802" y="1857607"/>
          <a:ext cx="1885948" cy="1047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1303E3-2CF5-406D-9D1F-20986F15AAD8}">
      <dsp:nvSpPr>
        <dsp:cNvPr id="0" name=""/>
        <dsp:cNvSpPr/>
      </dsp:nvSpPr>
      <dsp:spPr>
        <a:xfrm rot="5400000">
          <a:off x="1103739" y="3049317"/>
          <a:ext cx="1746249" cy="151923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Диалог</a:t>
          </a:r>
          <a:endParaRPr lang="ru-RU" sz="2700" kern="1200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 rot="5400000">
        <a:off x="1103739" y="3049317"/>
        <a:ext cx="1746249" cy="1519236"/>
      </dsp:txXfrm>
    </dsp:sp>
    <dsp:sp modelId="{2F483260-2EFB-43F5-A8FC-6886F45A8F81}">
      <dsp:nvSpPr>
        <dsp:cNvPr id="0" name=""/>
        <dsp:cNvSpPr/>
      </dsp:nvSpPr>
      <dsp:spPr>
        <a:xfrm rot="5400000">
          <a:off x="4406649" y="3025784"/>
          <a:ext cx="1746249" cy="1566302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893763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Необычный</a:t>
          </a:r>
        </a:p>
        <a:p>
          <a:pPr marL="0" lvl="0" indent="0" algn="ctr" defTabSz="893763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 контент</a:t>
          </a:r>
          <a:endParaRPr lang="ru-RU" sz="1400" kern="1200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 rot="5400000">
        <a:off x="4406649" y="3025784"/>
        <a:ext cx="1746249" cy="1566302"/>
      </dsp:txXfrm>
    </dsp:sp>
    <dsp:sp modelId="{EB8DC509-9D54-48D9-9DD0-948455D47008}">
      <dsp:nvSpPr>
        <dsp:cNvPr id="0" name=""/>
        <dsp:cNvSpPr/>
      </dsp:nvSpPr>
      <dsp:spPr>
        <a:xfrm>
          <a:off x="918007" y="3228584"/>
          <a:ext cx="1832489" cy="1047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C1F23F-A04F-4F98-B4D5-6A1C94BBD330}">
      <dsp:nvSpPr>
        <dsp:cNvPr id="0" name=""/>
        <dsp:cNvSpPr/>
      </dsp:nvSpPr>
      <dsp:spPr>
        <a:xfrm rot="5400000">
          <a:off x="2810569" y="3049317"/>
          <a:ext cx="1746249" cy="151923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</a:rPr>
            <a:t>Истории</a:t>
          </a:r>
          <a:endParaRPr lang="ru-RU" sz="2300" kern="1200" dirty="0">
            <a:ln w="0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 rot="5400000">
        <a:off x="2810569" y="3049317"/>
        <a:ext cx="1746249" cy="15192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09908-189A-4398-8553-874A0D77A97D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93C13-A1E5-4884-A5EB-E469B5DF1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838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1606-B5BA-4A77-B866-04A6F039A42C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2713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71053-D0F1-440D-A852-D0FD4424FC4B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206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0B9D-E2D9-4A2F-949F-C3C364FC6476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8908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A46E-41D2-49AC-93DE-FF6E77490E2F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996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544EB-9CD5-4757-909B-33C41D96439D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3747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EAC93-2D79-42A8-9ED4-3AC81FECEDA0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613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4BA41-73FE-4818-AD08-EFCD829A5712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8720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AFDD-F10D-4945-9019-D88C039EADF7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4790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0CB-0C43-4653-BA64-DF67DD60732D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9748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4BC32-2F2C-4B4A-BB29-3F76EE31A541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0487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795B0-8E2A-4EEB-BDCF-097A13A3E8C6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181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8868C-9285-40E0-B800-8074E4CE2004}" type="datetime1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911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" TargetMode="External"/><Relationship Id="rId2" Type="http://schemas.openxmlformats.org/officeDocument/2006/relationships/hyperlink" Target="https://www.briskteaching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hyperlink" Target="https://www.notion.so/" TargetMode="External"/><Relationship Id="rId4" Type="http://schemas.openxmlformats.org/officeDocument/2006/relationships/hyperlink" Target="http://slides.a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berbank.com/promo/kandinsky/" TargetMode="External"/><Relationship Id="rId2" Type="http://schemas.openxmlformats.org/officeDocument/2006/relationships/hyperlink" Target="https://developers.sber.ru/gigachat/logi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hyperlink" Target="https://gamma.app/ru" TargetMode="External"/><Relationship Id="rId4" Type="http://schemas.openxmlformats.org/officeDocument/2006/relationships/hyperlink" Target="https://fokus.artlebedev.ru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orfogrammka.ru/" TargetMode="External"/><Relationship Id="rId2" Type="http://schemas.openxmlformats.org/officeDocument/2006/relationships/hyperlink" Target="https://languagetool.org/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hyperlink" Target="https://giga.chat/" TargetMode="External"/><Relationship Id="rId7" Type="http://schemas.openxmlformats.org/officeDocument/2006/relationships/hyperlink" Target="https://www.getmerlin.in/ru" TargetMode="External"/><Relationship Id="rId2" Type="http://schemas.openxmlformats.org/officeDocument/2006/relationships/hyperlink" Target="https://openai.com/chatgpt/overview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.me/PulseGPT_bot" TargetMode="External"/><Relationship Id="rId5" Type="http://schemas.openxmlformats.org/officeDocument/2006/relationships/hyperlink" Target="https://t.me/RussiaChatGPTBot" TargetMode="External"/><Relationship Id="rId4" Type="http://schemas.openxmlformats.org/officeDocument/2006/relationships/hyperlink" Target="https://ya.ru/ai/gpt-3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flyvi.io/ru" TargetMode="External"/><Relationship Id="rId3" Type="http://schemas.openxmlformats.org/officeDocument/2006/relationships/hyperlink" Target="https://www.midjourney.com/home" TargetMode="External"/><Relationship Id="rId7" Type="http://schemas.openxmlformats.org/officeDocument/2006/relationships/hyperlink" Target="https://colab.research.google.com/github/lllyasviel/Fooocus/blob/main/fooocus_colab.ipynb" TargetMode="External"/><Relationship Id="rId2" Type="http://schemas.openxmlformats.org/officeDocument/2006/relationships/hyperlink" Target="https://openai.com/index/dall-e-2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vidia.com/en-us/studio/canvas/" TargetMode="External"/><Relationship Id="rId5" Type="http://schemas.openxmlformats.org/officeDocument/2006/relationships/hyperlink" Target="https://shedevrum.ai/" TargetMode="External"/><Relationship Id="rId4" Type="http://schemas.openxmlformats.org/officeDocument/2006/relationships/hyperlink" Target="https://www.sberbank.com/promo/kandinsky/" TargetMode="External"/><Relationship Id="rId9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hyperlink" Target="https://suno.com/" TargetMode="External"/><Relationship Id="rId7" Type="http://schemas.openxmlformats.org/officeDocument/2006/relationships/hyperlink" Target="https://zvukogram.com/" TargetMode="External"/><Relationship Id="rId2" Type="http://schemas.openxmlformats.org/officeDocument/2006/relationships/hyperlink" Target="https://lk.neurofond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urf.ai/" TargetMode="External"/><Relationship Id="rId5" Type="http://schemas.openxmlformats.org/officeDocument/2006/relationships/hyperlink" Target="https://twee.com/" TargetMode="External"/><Relationship Id="rId4" Type="http://schemas.openxmlformats.org/officeDocument/2006/relationships/hyperlink" Target="http://myneuralnetworks.ru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655726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мотивации учащихся при подготовке к ОГЭ по физике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5174981"/>
            <a:ext cx="7886700" cy="66907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Рузанова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 Николаевна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физики МАОУ «СОШ №2»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990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7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8510" y="1021757"/>
            <a:ext cx="6746840" cy="4351338"/>
          </a:xfrm>
        </p:spPr>
        <p:txBody>
          <a:bodyPr>
            <a:normAutofit fontScale="92500"/>
          </a:bodyPr>
          <a:lstStyle/>
          <a:p>
            <a:pPr marL="0" indent="36195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«Просто рассказывай им истории», — сказал о писательстве в книге «Янтарный телескоп» британский писатель Филип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Пулман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лауреат Премии памяти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Астрид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Линдгрен и других наград.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связано с педагогикой?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той или иной научной теории можно рассказывать по-разному. Можно показать портрет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Ньютона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рассказать, что он написал книгу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«Математические начала натуральной философии», записать на доске формулы и сказать, что нужно их выучить.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можно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он был в детстве, о том, что его привлекали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поэзия и живопись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Он мастерил бумажных змеев, изобретал ветряную мельницу, водяные часы, педальную повозку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 уже после этого перейти к изучению законов.</a:t>
            </a:r>
          </a:p>
          <a:p>
            <a:pPr marL="0" indent="36195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заинтересует детей больше? Я думаю, ответ очевиден.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756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7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Необычный контент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0" y="1021757"/>
            <a:ext cx="6686550" cy="4351338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более эмоционально и с удивлением ребенок относится к предмету, тем лучше он воспринимает и запоминает его содержание.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вместо стандартных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 «из пункта А в пункт B»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стараюсь подбирать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задачи про приготовление еды, прохождение компьютерной игры и строительство зоопарка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измеряем плотность картошки и лепим из пластилина молекулы, создаем батарейки из фруктов и, раскладывая свет на спектр, любуемся радугой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36195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реакция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детей? Желание разобраться вместе с учителем и узнать, чем же все закончилось.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0" t="22271" r="1941" b="31428"/>
          <a:stretch/>
        </p:blipFill>
        <p:spPr>
          <a:xfrm>
            <a:off x="4341838" y="4773111"/>
            <a:ext cx="2384600" cy="1513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8" t="586" b="25421"/>
          <a:stretch/>
        </p:blipFill>
        <p:spPr>
          <a:xfrm>
            <a:off x="1979525" y="4337867"/>
            <a:ext cx="2354994" cy="2383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38" t="7766" r="-1352" b="34798"/>
          <a:stretch/>
        </p:blipFill>
        <p:spPr>
          <a:xfrm>
            <a:off x="6759505" y="4337867"/>
            <a:ext cx="1906570" cy="2383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2901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7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веришь - повтори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5832" t="29388" r="40604" b="23855"/>
          <a:stretch/>
        </p:blipFill>
        <p:spPr>
          <a:xfrm>
            <a:off x="2400300" y="1134269"/>
            <a:ext cx="2286000" cy="2835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6"/>
          <p:cNvPicPr>
            <a:picLocks noChangeAspect="1"/>
          </p:cNvPicPr>
          <p:nvPr/>
        </p:nvPicPr>
        <p:blipFill rotWithShape="1">
          <a:blip r:embed="rId4" cstate="print"/>
          <a:srcRect l="40833" t="39694" r="40971" b="20685"/>
          <a:stretch/>
        </p:blipFill>
        <p:spPr>
          <a:xfrm>
            <a:off x="3286124" y="3543300"/>
            <a:ext cx="2295526" cy="3123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8"/>
          <p:cNvPicPr>
            <a:picLocks noChangeAspect="1"/>
          </p:cNvPicPr>
          <p:nvPr/>
        </p:nvPicPr>
        <p:blipFill rotWithShape="1">
          <a:blip r:embed="rId5" cstate="print"/>
          <a:srcRect l="40560" t="35096" r="40424" b="22875"/>
          <a:stretch/>
        </p:blipFill>
        <p:spPr>
          <a:xfrm>
            <a:off x="6457950" y="3543300"/>
            <a:ext cx="2220418" cy="3067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6" cstate="print"/>
          <a:srcRect l="40833" t="28967" r="40971" b="30099"/>
          <a:stretch/>
        </p:blipFill>
        <p:spPr>
          <a:xfrm>
            <a:off x="5364828" y="1067594"/>
            <a:ext cx="2102771" cy="2956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19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лаборатории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4283" t="34922" r="5082" b="26678"/>
          <a:stretch/>
        </p:blipFill>
        <p:spPr>
          <a:xfrm>
            <a:off x="2044210" y="1066800"/>
            <a:ext cx="6115050" cy="161925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10"/>
          <p:cNvPicPr>
            <a:picLocks noChangeAspect="1"/>
          </p:cNvPicPr>
          <p:nvPr/>
        </p:nvPicPr>
        <p:blipFill rotWithShape="1">
          <a:blip r:embed="rId4" cstate="print"/>
          <a:srcRect l="2117" t="15396" r="4305" b="5582"/>
          <a:stretch/>
        </p:blipFill>
        <p:spPr>
          <a:xfrm>
            <a:off x="1844185" y="2917824"/>
            <a:ext cx="6851982" cy="361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32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лаборатории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 cstate="print"/>
          <a:srcRect l="1569" t="16052" r="4168" b="7333"/>
          <a:stretch/>
        </p:blipFill>
        <p:spPr>
          <a:xfrm>
            <a:off x="1820373" y="1516857"/>
            <a:ext cx="6933048" cy="352186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0" y="1524000"/>
            <a:ext cx="8229600" cy="46529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0196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7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Запоминаем формулы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24279" t="32251" r="23595" b="22437"/>
          <a:stretch/>
        </p:blipFill>
        <p:spPr>
          <a:xfrm>
            <a:off x="1688122" y="2007900"/>
            <a:ext cx="7208228" cy="3916222"/>
          </a:xfrm>
          <a:prstGeom prst="rect">
            <a:avLst/>
          </a:prstGeom>
        </p:spPr>
      </p:pic>
      <p:pic>
        <p:nvPicPr>
          <p:cNvPr id="9" name="Объект 4"/>
          <p:cNvPicPr>
            <a:picLocks noChangeAspect="1"/>
          </p:cNvPicPr>
          <p:nvPr/>
        </p:nvPicPr>
        <p:blipFill rotWithShape="1">
          <a:blip r:embed="rId4" cstate="print"/>
          <a:srcRect l="24280" t="29186" r="23869" b="19810"/>
          <a:stretch/>
        </p:blipFill>
        <p:spPr>
          <a:xfrm>
            <a:off x="5200650" y="4171736"/>
            <a:ext cx="3695700" cy="2272027"/>
          </a:xfrm>
          <a:prstGeom prst="rect">
            <a:avLst/>
          </a:prstGeom>
        </p:spPr>
      </p:pic>
      <p:pic>
        <p:nvPicPr>
          <p:cNvPr id="10" name="Объект 4"/>
          <p:cNvPicPr>
            <a:picLocks noChangeAspect="1"/>
          </p:cNvPicPr>
          <p:nvPr/>
        </p:nvPicPr>
        <p:blipFill rotWithShape="1">
          <a:blip r:embed="rId5" cstate="print"/>
          <a:srcRect l="24142" t="29187" r="23869" b="20028"/>
          <a:stretch/>
        </p:blipFill>
        <p:spPr>
          <a:xfrm>
            <a:off x="1699332" y="1647825"/>
            <a:ext cx="3501318" cy="213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07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722" y="0"/>
            <a:ext cx="6827227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Запоминаем формулы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1" name="Picture 4" descr="https://sun9-45.userapi.com/s/v1/ig2/z-08XaSmLURSGUS2R0jnh7j26G8OhrB3nwcOE-JZr6-oGwJYVKXLvb66M2Y7iKIp9Cr35ePIlk_kNeSt7NoT6B-n.jpg?quality=95&amp;as=32x49,48x74,72x111,108x166,160x246,240x370,360x555,480x739,540x832,640x986,720x1109,831x1280&amp;from=bu&amp;cs=831x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95"/>
          <a:stretch/>
        </p:blipFill>
        <p:spPr bwMode="auto">
          <a:xfrm>
            <a:off x="0" y="1204119"/>
            <a:ext cx="2826083" cy="446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sun9-64.userapi.com/s/v1/ig2/iK50cXxh8PD0gsEU0xD--JUWvY6R5tX1crtG_Karpatop4PHyO7nYol3grOSASgL8xMvZ3IYEbxkwfCLDXKSsGCn.jpg?quality=95&amp;as=32x44,48x66,72x99,108x149,160x220,240x331,360x496,480x661,540x744,640x882,720x992,929x1280&amp;from=bu&amp;cs=929x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1921" y="1204119"/>
            <a:ext cx="3242281" cy="446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13.userapi.com/s/v1/ig2/NtX37hKdbODxuXjec3oe9MU1gDUGPaT2Q3WSiaKrJw30ZnjYz6Rbi3KG8AmEn7jB7rY1erc5RZtRKHvQ_ka87W5e.jpg?quality=95&amp;as=32x44,48x66,72x99,108x149,160x220,240x331,360x496,480x661,540x744,640x882,720x992,929x1280&amp;from=bu&amp;cs=929x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0040" y="1204119"/>
            <a:ext cx="3242282" cy="446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102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7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Запоминаем формулы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43023" t="28311" r="42612" b="19153"/>
          <a:stretch/>
        </p:blipFill>
        <p:spPr>
          <a:xfrm>
            <a:off x="2209233" y="991065"/>
            <a:ext cx="2517931" cy="5755399"/>
          </a:xfrm>
          <a:prstGeom prst="rect">
            <a:avLst/>
          </a:prstGeom>
        </p:spPr>
      </p:pic>
      <p:pic>
        <p:nvPicPr>
          <p:cNvPr id="12" name="Объект 4"/>
          <p:cNvPicPr>
            <a:picLocks noChangeAspect="1"/>
          </p:cNvPicPr>
          <p:nvPr/>
        </p:nvPicPr>
        <p:blipFill rotWithShape="1">
          <a:blip r:embed="rId4" cstate="print"/>
          <a:srcRect l="42475" t="29186" r="42886" b="21342"/>
          <a:stretch/>
        </p:blipFill>
        <p:spPr>
          <a:xfrm>
            <a:off x="5248274" y="1001921"/>
            <a:ext cx="2714625" cy="573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822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1447" y="2171700"/>
            <a:ext cx="6827227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25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174" y="365126"/>
            <a:ext cx="673417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Нейросети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создания учебных материалов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474" y="1825625"/>
            <a:ext cx="6619875" cy="4351338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Brisk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Teaching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ИИ-сервис, специально разработанный для сферы образования. Позволяет создавать планы уроков, презентации, тесты, упражнения и другие методические материалы. Также проверяет домашние работы.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Gamma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app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создавать презентации, плакаты и другие визуальные материалы, упрощая процесс подготовки уроков и презентаций.</a:t>
            </a:r>
          </a:p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Slides.ai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для создания презентаций и визуальных материалов, который облегчает работу преподавателей в подготовке наглядных пособий.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Notion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 для создания учебных материалов и планирования, которая поддерживает интеграцию с различными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нейросетями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продуктивной работы.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34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68993" y="1142376"/>
            <a:ext cx="7043895" cy="5579100"/>
          </a:xfrm>
        </p:spPr>
        <p:txBody>
          <a:bodyPr>
            <a:normAutofit/>
          </a:bodyPr>
          <a:lstStyle/>
          <a:p>
            <a:pPr lvl="0" algn="just"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Стратегическая задача современного образования  — это «создание механизмов, способных кардинально поднять качество отечественного образования. Мы должны, наконец, создать основы для прорывного инновационного развития страны, для укрепления ее конкурентоспособности</a:t>
            </a:r>
            <a:r>
              <a:rPr lang="ru-RU" sz="2800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»</a:t>
            </a:r>
            <a:endParaRPr lang="ru-RU" sz="2800" b="1" dirty="0">
              <a:solidFill>
                <a:schemeClr val="dk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342900" lvl="0" indent="-342900" algn="r">
              <a:spcBef>
                <a:spcPts val="480"/>
              </a:spcBef>
              <a:buClr>
                <a:schemeClr val="dk1"/>
              </a:buClr>
              <a:buSzPts val="2400"/>
            </a:pP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        В.В</a:t>
            </a:r>
            <a:r>
              <a:rPr lang="ru-RU" sz="2800" dirty="0" smtClean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 Путин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055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174" y="365126"/>
            <a:ext cx="673417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Нейросети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создания учебных материалов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474" y="1825625"/>
            <a:ext cx="6619875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Giga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Chat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СБЕР - бесплатная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генерации текста и картинок. Есть версия в Телеграмм https://t.me/gigachat_bot и есть веб-версия </a:t>
            </a:r>
            <a:r>
              <a:rPr lang="ru-RU" sz="2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https://developers.sber.ru/gigachat/login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Kandinsky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3.0 от СБЕР - бесплатная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генерации картинок, видео и анимации. Есть версия в Телеграмм https://t.me/kandinsky21_bot и есть веб-версия </a:t>
            </a:r>
            <a:r>
              <a:rPr lang="ru-RU" sz="2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https://www.sberbank.com/promo/kandinsky</a:t>
            </a:r>
            <a:r>
              <a:rPr lang="ru-RU" sz="26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создания презентаций. Ссылка </a:t>
            </a:r>
            <a:r>
              <a:rPr lang="ru-RU" sz="2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https://fokus.artlebedev.ru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Gamma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создания презентаций. Ссылка </a:t>
            </a:r>
            <a:r>
              <a:rPr lang="ru-RU" sz="2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https://gamma.app/ru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895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174" y="365126"/>
            <a:ext cx="673417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Нейросети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проверки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474" y="1825625"/>
            <a:ext cx="6619875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LanguageTool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 орфографию, пунктуацию и стилистику. Поддерживает более 20 языков и диалектов, что делает его универсальным инструментом для студентов и учителей.</a:t>
            </a:r>
          </a:p>
          <a:p>
            <a:pPr marL="0" lvl="0" indent="0">
              <a:buNone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Орфограммка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Орфограммки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более расширен, чем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LanguageTool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она работает только с русским языком. Идеальна для проверки текстов на русском языке.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97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174" y="0"/>
            <a:ext cx="6734175" cy="87629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474" y="762001"/>
            <a:ext cx="6619875" cy="5959476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Open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AI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ChatGPT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Мощная текстовая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способная упростить или усложнить текст, создавать упражнения и тесты, а также проверять грамотность.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Gigachat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от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Сбера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Аналог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ChatGPT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может выполнять те же функции и адаптирован для русского языка.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Yandex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 GPT 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одна текстовая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предоставляющая аналогичные функции по обработке текстов.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Russia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ChatGPT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Bot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Бот, основанный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ChatGPT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доступный в мессенджере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Telegram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Удобен для быстрого получения ответов и помощи по учебным вопросам.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PulseGPT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Bot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Чат-бот на базе GPT, помогающий пользователям находить ответы на вопросы и создавать тексты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Telegram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Merlin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работающая как расширение к браузеру. Может редактировать и конспектировать тексты из PDF-файлов и веб-страниц, облегчая доступ к важной информации.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537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174" y="0"/>
            <a:ext cx="6734175" cy="87629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генерации изображений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474" y="762001"/>
            <a:ext cx="6619875" cy="5959476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Open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AI DALE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генерирующая изображения по текстовому описанию. Позволяет визуализировать идеи и творческие концепции.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Mid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Journey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одна популярная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создания изображений по текстовым запросам, известная своими художественными стильными результатами.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Kandinsky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Генератор уникальных изображений, основанных на текстовых описаниях, который позволяет создавать визуальные произведения искусства.</a:t>
            </a:r>
          </a:p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Шедевр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 для генерации изображений с помощью ИИ, превращающая текстовые подсказки в художественные работы.</a:t>
            </a:r>
          </a:p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NVIDIA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Canvas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для создания изображений с помощью ИИ, который позволяет рисовать и генерировать визуальный контент на основе простых эскизов.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Collab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Fooocus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для работы с изображениями на основе текста, где пользователи могут экспериментировать 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нейросетями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необходимости в высоких вычислительных мощностях.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Flyvi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графический редактор, предлагающий широкий набор инструментов для создания и редактирования изображений в браузере. Есть возможность генерировать изображения с помощью ИИ в различных стилях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876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174" y="0"/>
            <a:ext cx="6734175" cy="87629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полезные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474" y="762001"/>
            <a:ext cx="6619875" cy="5959476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Neurofond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Платформа, открывающая доступ ко всем популярным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нейросетям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ChatGPT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MidJourney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др.) через одно окно, без VPN и других ограничений.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Промокод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бесплатного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демо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Prokusheva4HR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(это 50 запросов в GPT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20 картинок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midjourney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Suno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Сервер для работы с аудиофайлами и генерации текста, подходящий для соблюдения интерактивности на занятиях.</a:t>
            </a:r>
          </a:p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myneuralnetworks.ru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 для генерации изображений, текстов и звуков. Подходит для использования в образовательных целях.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Twee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платформа для создания уроков по разным темам и с использованием разного видео, аудио контента и текста на иностранных языках.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Murf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 AI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инструмент для преобразования текста в речь, который обеспечивает реалистичное и естественное звучание голосов.</a:t>
            </a:r>
          </a:p>
          <a:p>
            <a:pPr marL="0" lv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Zvukogram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Сервис для работы со звуком: быстрый поиск и синтезатор речи.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810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40"/>
          <a:stretch/>
        </p:blipFill>
        <p:spPr bwMode="auto">
          <a:xfrm>
            <a:off x="-4762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22138" y="868364"/>
            <a:ext cx="6079251" cy="2852737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52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68993" y="540345"/>
            <a:ext cx="6646357" cy="4539865"/>
          </a:xfrm>
        </p:spPr>
        <p:txBody>
          <a:bodyPr>
            <a:noAutofit/>
          </a:bodyPr>
          <a:lstStyle/>
          <a:p>
            <a:pPr lvl="0" indent="271463" algn="just"/>
            <a:r>
              <a:rPr lang="ru-RU" sz="2400" b="1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itchFamily="18" charset="0"/>
                <a:sym typeface="Times New Roman"/>
              </a:rPr>
              <a:t>Основной задачей  </a:t>
            </a:r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itchFamily="18" charset="0"/>
                <a:sym typeface="Times New Roman"/>
              </a:rPr>
              <a:t>учителя является организация учебной деятельности таким образом, чтобы у учащихся могли сформироваться потребности и способности осуществлять преобразования учебного материала с целью овладения новыми знаниями в результате собственного поиска. </a:t>
            </a:r>
            <a:endParaRPr lang="ru-RU" sz="2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l"/>
            <a:endParaRPr lang="ru-RU" sz="2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indent="271463"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как быть, если ребенок говорит «Мне это не интересно». Значит в преподавании что-то пошло не так.</a:t>
            </a:r>
          </a:p>
          <a:p>
            <a:pPr indent="271463"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Увлечь школьника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физикой,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не для того, чтобы он стал великим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физиком,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чтобы учиться было легче и получалось лучше.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6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502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34498"/>
            <a:ext cx="78867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увлечь ребенка?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38370393"/>
              </p:ext>
            </p:extLst>
          </p:nvPr>
        </p:nvGraphicFramePr>
        <p:xfrm>
          <a:off x="-928216" y="1294146"/>
          <a:ext cx="8414866" cy="4714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45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8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Искренний интерес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8122" y="1021757"/>
            <a:ext cx="6827227" cy="4351338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Учитель, который увлечен своим делом, не оставляет детей равнодушными.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не останавливаемся на достигнутом, общаемся с коллегами, обсуждаем, ищем что-то новое.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же нужно давать возможность пробовать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 важно обсудить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полученный опыт.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задаю ребятам вопросы о том, что им нравится, а что не очень.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Ведь, как говорит русская пословица, под лежачий камень вода не течет. А детей, которым ничего не интересно, к счастью, не существует.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5486" y="3684989"/>
            <a:ext cx="4048650" cy="3036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21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8558" y="38501"/>
            <a:ext cx="6917662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предмета с жизнью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8558" y="1122241"/>
            <a:ext cx="6736792" cy="4675658"/>
          </a:xfrm>
        </p:spPr>
        <p:txBody>
          <a:bodyPr>
            <a:normAutofit lnSpcReduction="10000"/>
          </a:bodyPr>
          <a:lstStyle/>
          <a:p>
            <a:pPr marL="0" indent="36195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«Зачем мне это в жизни?» может задать каждый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ребенок.</a:t>
            </a:r>
          </a:p>
          <a:p>
            <a:pPr marL="0" indent="36195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стараюсь всегда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на этот вопрос: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математики разбираем проценты, а нужны они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понимания сути инфляции, кредитования и вкладов, графики функций — для визуализации того, как движется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доказательства теорем — чтобы думать логически, уметь доказывать и опровергать.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Кстати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очень нравится решать экономические задачи. </a:t>
            </a:r>
          </a:p>
          <a:p>
            <a:pPr marL="0" indent="36195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предметы нужны для будущего, дети прекрасно это понимают. Но постановка цели, разработка плана ее достижения, путь к ней — отличный опыт, и неважно, на материале какого предмета он получен.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167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8" name="Объект 1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9628" t="19774" r="5400" b="15651"/>
          <a:stretch/>
        </p:blipFill>
        <p:spPr>
          <a:xfrm>
            <a:off x="0" y="719190"/>
            <a:ext cx="9141898" cy="492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913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7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успеха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8462" y="1021757"/>
            <a:ext cx="6756888" cy="4351338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что-то не получается, дело перестает нравиться и пропадает желание им заниматься. Это справедливо в отношении каждого человека и особенно ребенка, который воспринимает мир более чутко, чем взрослые. Поэтому даже немного искусственная, созданная при помощи взрослых и одноклассников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успеха поможет некоторым детям более позитивно посмотреть на предмет и найти в нем интересное для себя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02" t="7620" r="7362" b="11502"/>
          <a:stretch/>
        </p:blipFill>
        <p:spPr>
          <a:xfrm>
            <a:off x="2733780" y="3460024"/>
            <a:ext cx="4752242" cy="3397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3988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2" y="0"/>
            <a:ext cx="6827228" cy="7303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8460" y="660017"/>
            <a:ext cx="6827227" cy="4351338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нужно, чтобы ребенку было интересно? Стимулировать интерес и поддерживать его. Для этого существуют открытые вопросы.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формируют у ребенка исследовательскую позицию — желание разобраться и обсудить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Почему предметы падают? Почему в невесомости люди и вещи как будто плавают?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педагогический прием — предложить детям самим придумать вопросы, а потом постепенно вместе найти ответы на них.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технология называется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Нооген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ее суть в том, что вы предлагаете детям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придумать целый мир, город, язык или науку, то есть новую систему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каждой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ноогеновской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задаче могут быть элементы разных наук, разных предметов. Например: придумайте мир, в котором животные на равных с людьми; придумайте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школу, в которой нет силы трения.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5" name="Picture 2" descr="Научные картинки для презентации - 82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50" r="65581"/>
          <a:stretch/>
        </p:blipFill>
        <p:spPr bwMode="auto">
          <a:xfrm>
            <a:off x="0" y="-1"/>
            <a:ext cx="16881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Рисунки на тему физика - 85 фото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91" r="624" b="11158"/>
          <a:stretch/>
        </p:blipFill>
        <p:spPr bwMode="auto">
          <a:xfrm>
            <a:off x="3207308" y="4368188"/>
            <a:ext cx="3567794" cy="2272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630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1743</TotalTime>
  <Words>1298</Words>
  <Application>Microsoft Office PowerPoint</Application>
  <PresentationFormat>Экран (4:3)</PresentationFormat>
  <Paragraphs>136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1_Тема Office</vt:lpstr>
      <vt:lpstr>Повышение мотивации учащихся при подготовке к ОГЭ по физике</vt:lpstr>
      <vt:lpstr>Слайд 2</vt:lpstr>
      <vt:lpstr>Слайд 3</vt:lpstr>
      <vt:lpstr>Как увлечь ребенка?</vt:lpstr>
      <vt:lpstr>Искренний интерес</vt:lpstr>
      <vt:lpstr>Связь предмета с жизнью</vt:lpstr>
      <vt:lpstr>Слайд 7</vt:lpstr>
      <vt:lpstr>Ситуация успеха</vt:lpstr>
      <vt:lpstr>Диалог</vt:lpstr>
      <vt:lpstr>Истории</vt:lpstr>
      <vt:lpstr>Необычный контент</vt:lpstr>
      <vt:lpstr>Не веришь - повтори</vt:lpstr>
      <vt:lpstr>Виртуальные лаборатории</vt:lpstr>
      <vt:lpstr>Виртуальные лаборатории</vt:lpstr>
      <vt:lpstr>Запоминаем формулы</vt:lpstr>
      <vt:lpstr>Запоминаем формулы</vt:lpstr>
      <vt:lpstr>Запоминаем формулы</vt:lpstr>
      <vt:lpstr>Ресурсы</vt:lpstr>
      <vt:lpstr>Нейросети для создания учебных материалов</vt:lpstr>
      <vt:lpstr>Нейросети для создания учебных материалов</vt:lpstr>
      <vt:lpstr>Нейросети для проверки текста</vt:lpstr>
      <vt:lpstr>Текстовые нейросети</vt:lpstr>
      <vt:lpstr>Нейросети для генерации изображений</vt:lpstr>
      <vt:lpstr>Другие полезные нейросети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Oleg Griban</dc:creator>
  <cp:lastModifiedBy>Kabinet-26</cp:lastModifiedBy>
  <cp:revision>26</cp:revision>
  <dcterms:created xsi:type="dcterms:W3CDTF">2018-01-08T14:19:34Z</dcterms:created>
  <dcterms:modified xsi:type="dcterms:W3CDTF">2025-12-09T10:31:54Z</dcterms:modified>
</cp:coreProperties>
</file>